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3"/>
  </p:notesMasterIdLst>
  <p:sldIdLst>
    <p:sldId id="256" r:id="rId2"/>
    <p:sldId id="280" r:id="rId3"/>
    <p:sldId id="279" r:id="rId4"/>
    <p:sldId id="261" r:id="rId5"/>
    <p:sldId id="262" r:id="rId6"/>
    <p:sldId id="263" r:id="rId7"/>
    <p:sldId id="259" r:id="rId8"/>
    <p:sldId id="264" r:id="rId9"/>
    <p:sldId id="265" r:id="rId10"/>
    <p:sldId id="267" r:id="rId11"/>
    <p:sldId id="266" r:id="rId12"/>
    <p:sldId id="268" r:id="rId13"/>
    <p:sldId id="270" r:id="rId14"/>
    <p:sldId id="271" r:id="rId15"/>
    <p:sldId id="274" r:id="rId16"/>
    <p:sldId id="275" r:id="rId17"/>
    <p:sldId id="269" r:id="rId18"/>
    <p:sldId id="272" r:id="rId19"/>
    <p:sldId id="273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8" userDrawn="1">
          <p15:clr>
            <a:srgbClr val="A4A3A4"/>
          </p15:clr>
        </p15:guide>
        <p15:guide id="2" pos="34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1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>
        <p:guide orient="horz" pos="3498"/>
        <p:guide pos="34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87CE5-0C3A-9049-A463-6B1DEB171B53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51976-5B00-F14A-B207-BBC196E86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0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51976-5B00-F14A-B207-BBC196E860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62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51976-5B00-F14A-B207-BBC196E860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1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51976-5B00-F14A-B207-BBC196E860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51976-5B00-F14A-B207-BBC196E860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9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51976-5B00-F14A-B207-BBC196E860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3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2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2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4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4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5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8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5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2/6/17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2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85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Kampong </a:t>
            </a:r>
            <a:br>
              <a:rPr lang="en-US" dirty="0" smtClean="0"/>
            </a:br>
            <a:r>
              <a:rPr lang="en-US" sz="3200" dirty="0" smtClean="0"/>
              <a:t>Ecommerce Data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4425" y="4468031"/>
            <a:ext cx="1340843" cy="400852"/>
          </a:xfrm>
        </p:spPr>
        <p:txBody>
          <a:bodyPr/>
          <a:lstStyle/>
          <a:p>
            <a:r>
              <a:rPr lang="en-US" smtClean="0"/>
              <a:t>AgilOne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5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Marketing Insights (cont..)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9" y="1045029"/>
            <a:ext cx="4579098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Customers acquired vs Marketing </a:t>
            </a: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Channel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since 2005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>
                <a:latin typeface="Garamond" charset="0"/>
                <a:ea typeface="Garamond" charset="0"/>
                <a:cs typeface="Garamond" charset="0"/>
              </a:rPr>
              <a:t>Adwords2 channel 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has consistently contributed to the highest share of customers acquired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Affiliate, Facebook and Subscriber Sales Show channels contributed to more or less equal number of customers between them</a:t>
            </a: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2" t="902" r="330" b="1094"/>
          <a:stretch/>
        </p:blipFill>
        <p:spPr>
          <a:xfrm>
            <a:off x="5103546" y="914400"/>
            <a:ext cx="6896368" cy="508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Marketing Insights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9" y="1045029"/>
            <a:ext cx="4158684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Cheapest Marketing Channel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Based on a metric marketing cost to be spent to acquire customers</a:t>
            </a:r>
            <a:r>
              <a:rPr lang="is-IS" sz="2800" baseline="30000" dirty="0" smtClean="0">
                <a:latin typeface="Garamond" charset="0"/>
                <a:ea typeface="Garamond" charset="0"/>
                <a:cs typeface="Garamond" charset="0"/>
              </a:rPr>
              <a:t>*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Affiliate has been consistently the cheapest channel to acquire customers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Website has been consistently the most expensive channel to acquire customers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54415" y="5894868"/>
            <a:ext cx="3543745" cy="554663"/>
            <a:chOff x="285007" y="5175075"/>
            <a:chExt cx="3543745" cy="554663"/>
          </a:xfrm>
        </p:grpSpPr>
        <p:sp>
          <p:nvSpPr>
            <p:cNvPr id="7" name="TextBox 6"/>
            <p:cNvSpPr txBox="1"/>
            <p:nvPr/>
          </p:nvSpPr>
          <p:spPr>
            <a:xfrm>
              <a:off x="285007" y="5175075"/>
              <a:ext cx="1691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000" b="1" baseline="30000" dirty="0">
                  <a:latin typeface="Garamond" charset="0"/>
                  <a:ea typeface="Garamond" charset="0"/>
                  <a:cs typeface="Garamond" charset="0"/>
                </a:rPr>
                <a:t>* </a:t>
              </a:r>
              <a:r>
                <a:rPr lang="is-IS" sz="1400" dirty="0" smtClean="0">
                  <a:latin typeface="Garamond" charset="0"/>
                  <a:ea typeface="Garamond" charset="0"/>
                  <a:cs typeface="Garamond" charset="0"/>
                </a:rPr>
                <a:t>Marketing </a:t>
              </a:r>
              <a:r>
                <a:rPr lang="is-IS" sz="1400" dirty="0">
                  <a:latin typeface="Garamond" charset="0"/>
                  <a:ea typeface="Garamond" charset="0"/>
                  <a:cs typeface="Garamond" charset="0"/>
                </a:rPr>
                <a:t>cost </a:t>
              </a:r>
              <a:r>
                <a:rPr lang="is-IS" sz="1400" dirty="0" smtClean="0">
                  <a:latin typeface="Garamond" charset="0"/>
                  <a:ea typeface="Garamond" charset="0"/>
                  <a:cs typeface="Garamond" charset="0"/>
                </a:rPr>
                <a:t>per</a:t>
              </a:r>
            </a:p>
            <a:p>
              <a:pPr lvl="0"/>
              <a:r>
                <a:rPr lang="is-IS" sz="1400" dirty="0" smtClean="0">
                  <a:latin typeface="Garamond" charset="0"/>
                  <a:ea typeface="Garamond" charset="0"/>
                  <a:cs typeface="Garamond" charset="0"/>
                </a:rPr>
                <a:t>   customer </a:t>
              </a:r>
              <a:r>
                <a:rPr lang="is-IS" sz="1400" dirty="0">
                  <a:latin typeface="Garamond" charset="0"/>
                  <a:ea typeface="Garamond" charset="0"/>
                  <a:cs typeface="Garamond" charset="0"/>
                </a:rPr>
                <a:t>acquired </a:t>
              </a:r>
              <a:r>
                <a:rPr lang="is-IS" sz="1400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endParaRPr lang="is-IS" sz="1400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09398" y="5206518"/>
              <a:ext cx="1619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is-IS" sz="1400" u="sng" dirty="0" smtClean="0">
                  <a:latin typeface="Garamond" charset="0"/>
                  <a:ea typeface="Garamond" charset="0"/>
                  <a:cs typeface="Garamond" charset="0"/>
                </a:rPr>
                <a:t>Marketing Cost        </a:t>
              </a:r>
            </a:p>
            <a:p>
              <a:pPr lvl="0"/>
              <a:r>
                <a:rPr lang="is-IS" sz="1400" dirty="0" smtClean="0">
                  <a:latin typeface="Garamond" charset="0"/>
                  <a:ea typeface="Garamond" charset="0"/>
                  <a:cs typeface="Garamond" charset="0"/>
                </a:rPr>
                <a:t>Customers Acquired</a:t>
              </a:r>
              <a:endParaRPr lang="en-US" sz="1400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6095" y="5289824"/>
              <a:ext cx="2803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=</a:t>
              </a:r>
              <a:endParaRPr lang="en-US" sz="14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11" y="838441"/>
            <a:ext cx="7081735" cy="51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Marketing Insights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9" y="1045029"/>
            <a:ext cx="4158684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No evidence of diminishing returns</a:t>
            </a: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on our marketing spend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Marketing cost and customer acquisition has been highly correlated and there are no signs of diminishing returns being kicked in yet.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Advisable to continue to increase the marketing budget in phases keeping track of this metric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30" y="914400"/>
            <a:ext cx="7472670" cy="475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Insights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5"/>
            <a:ext cx="9052560" cy="133324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31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Product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4589609" cy="5127171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Products lack re-order value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Only 4 products have been re-order by customers in the entire 7 year window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Either products are highly durable, 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Customers do not purchase products again because it doesn't meet their expectations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Products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sold at discount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86.65% or 6,932 products were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never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sold at a discount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Only 3 products were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always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sold at a discount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17" y="3669475"/>
            <a:ext cx="6504952" cy="240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Product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4589609" cy="512717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Purchase sensitivity on customers on discount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81.6% of customers bought the product without any discount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16.14% of customers bought a product only at a discounted price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2% of customers were indifferent to discount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Revenue comparison on discount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6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84.14% of revenue comes from customer who buy without any discount ever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12.63% of revenue comes only customers who buy only when there is discounted sales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3.23% of revenue comes customers who are indifferent</a:t>
            </a: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2" y="3905496"/>
            <a:ext cx="5578474" cy="2732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70" y="914400"/>
            <a:ext cx="5188961" cy="27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8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Product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4589609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Average profit per product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There are multiple products that are sold at a loss because of the discount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16.15% or 1,292 products are sold at no-profit or loss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The balance of 83.85% or 6,708 products are sold at a profit 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Average profit-loss distribution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1800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 smtClean="0">
                <a:latin typeface="Garamond" charset="0"/>
                <a:ea typeface="Garamond" charset="0"/>
                <a:cs typeface="Garamond" charset="0"/>
              </a:rPr>
              <a:t>Profit margin distribution shows: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Most products are sold at an average margin of less than or equal to $5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Several products are sold at a loss with the maximum average loss of $55 loss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24" y="3538847"/>
            <a:ext cx="6708359" cy="31707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27" y="700644"/>
            <a:ext cx="5943643" cy="271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order Insights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5"/>
            <a:ext cx="9052560" cy="133324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233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Order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5545777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Share of returning customers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63.86% of the customers ordered only 1 time in the entire 7 years time period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No customers ordered more than 3 times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b="1" dirty="0" smtClean="0">
                <a:latin typeface="Garamond" charset="0"/>
                <a:ea typeface="Garamond" charset="0"/>
                <a:cs typeface="Garamond" charset="0"/>
              </a:rPr>
              <a:t>Customers </a:t>
            </a:r>
            <a:r>
              <a:rPr lang="is-IS" b="1" dirty="0">
                <a:latin typeface="Garamond" charset="0"/>
                <a:ea typeface="Garamond" charset="0"/>
                <a:cs typeface="Garamond" charset="0"/>
              </a:rPr>
              <a:t>in OMS who have’t purchased yet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>
                <a:latin typeface="Garamond" charset="0"/>
                <a:ea typeface="Garamond" charset="0"/>
                <a:cs typeface="Garamond" charset="0"/>
              </a:rPr>
              <a:t>We have 19 customers in our Order management System who havenot ordered a product yet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>
                <a:latin typeface="Garamond" charset="0"/>
                <a:ea typeface="Garamond" charset="0"/>
                <a:cs typeface="Garamond" charset="0"/>
              </a:rPr>
              <a:t>All 19 customers have joined on or after Dec 23rd, 2011 - last 1 week of the period in 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analysis</a:t>
            </a: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98" y="414032"/>
            <a:ext cx="5391398" cy="39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Order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80655"/>
            <a:ext cx="5438899" cy="512717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Revenue distribution from customers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20% of the customers contributed to less than $190 per customer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50% of the customers contributed to less than $416 per customer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90% of the customers contributed to less than $1123 per customer</a:t>
            </a: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b="1" dirty="0">
                <a:latin typeface="Garamond" charset="0"/>
                <a:ea typeface="Garamond" charset="0"/>
                <a:cs typeface="Garamond" charset="0"/>
              </a:rPr>
              <a:t>Revenue distribution </a:t>
            </a: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per order per customer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2200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dirty="0" smtClean="0">
                <a:latin typeface="Garamond" charset="0"/>
                <a:ea typeface="Garamond" charset="0"/>
                <a:cs typeface="Garamond" charset="0"/>
              </a:rPr>
              <a:t>Follows a similar distribution as revenue from customer</a:t>
            </a:r>
            <a:endParaRPr lang="en-US" sz="2200" dirty="0">
              <a:latin typeface="Garamond" charset="0"/>
              <a:ea typeface="Garamond" charset="0"/>
              <a:cs typeface="Garamond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>
                <a:latin typeface="Garamond" charset="0"/>
                <a:ea typeface="Garamond" charset="0"/>
                <a:cs typeface="Garamond" charset="0"/>
              </a:rPr>
              <a:t>20% of the customers contributed to less than $</a:t>
            </a: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162 </a:t>
            </a:r>
            <a:r>
              <a:rPr lang="en-US" sz="1700" dirty="0">
                <a:latin typeface="Garamond" charset="0"/>
                <a:ea typeface="Garamond" charset="0"/>
                <a:cs typeface="Garamond" charset="0"/>
              </a:rPr>
              <a:t>per </a:t>
            </a: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>
                <a:latin typeface="Garamond" charset="0"/>
                <a:ea typeface="Garamond" charset="0"/>
                <a:cs typeface="Garamond" charset="0"/>
              </a:rPr>
              <a:t>50% of the customers contributed to less than </a:t>
            </a: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$318 per 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>
                <a:latin typeface="Garamond" charset="0"/>
                <a:ea typeface="Garamond" charset="0"/>
                <a:cs typeface="Garamond" charset="0"/>
              </a:rPr>
              <a:t>90% of the customers contributed to less than </a:t>
            </a: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$715 </a:t>
            </a:r>
            <a:r>
              <a:rPr lang="en-US" sz="1700" dirty="0">
                <a:latin typeface="Garamond" charset="0"/>
                <a:ea typeface="Garamond" charset="0"/>
                <a:cs typeface="Garamond" charset="0"/>
              </a:rPr>
              <a:t>per </a:t>
            </a: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order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43" y="3479470"/>
            <a:ext cx="6021332" cy="2845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585" y="622257"/>
            <a:ext cx="5852890" cy="27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Data Sources for analysis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11340935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The insights provided in this report is based on what we have analyzed from the following data: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sz="1800" dirty="0">
              <a:latin typeface="Garamond" charset="0"/>
              <a:ea typeface="Garamond" charset="0"/>
              <a:cs typeface="Garamond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>
                <a:latin typeface="Garamond" charset="0"/>
                <a:ea typeface="Garamond" charset="0"/>
                <a:cs typeface="Garamond" charset="0"/>
              </a:rPr>
              <a:t>Customer Data –</a:t>
            </a:r>
            <a:r>
              <a:rPr lang="en-US" sz="1800" i="1" dirty="0">
                <a:latin typeface="Garamond" charset="0"/>
                <a:ea typeface="Garamond" charset="0"/>
                <a:cs typeface="Garamond" charset="0"/>
              </a:rPr>
              <a:t> Order management system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>
                <a:latin typeface="Garamond" charset="0"/>
                <a:ea typeface="Garamond" charset="0"/>
                <a:cs typeface="Garamond" charset="0"/>
              </a:rPr>
              <a:t>Product Data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>
                <a:latin typeface="Garamond" charset="0"/>
                <a:ea typeface="Garamond" charset="0"/>
                <a:cs typeface="Garamond" charset="0"/>
              </a:rPr>
              <a:t>Historic Orders – </a:t>
            </a:r>
            <a:r>
              <a:rPr lang="en-US" sz="1800" i="1" dirty="0">
                <a:latin typeface="Garamond" charset="0"/>
                <a:ea typeface="Garamond" charset="0"/>
                <a:cs typeface="Garamond" charset="0"/>
              </a:rPr>
              <a:t>Orders placed between 2005- 2008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>
                <a:latin typeface="Garamond" charset="0"/>
                <a:ea typeface="Garamond" charset="0"/>
                <a:cs typeface="Garamond" charset="0"/>
              </a:rPr>
              <a:t>Orders placed in 2009, 2010,  2011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>
                <a:latin typeface="Garamond" charset="0"/>
                <a:ea typeface="Garamond" charset="0"/>
                <a:cs typeface="Garamond" charset="0"/>
              </a:rPr>
              <a:t>Marketing Channels and Spends – </a:t>
            </a:r>
            <a:r>
              <a:rPr lang="en-US" sz="1800" i="1" dirty="0">
                <a:latin typeface="Garamond" charset="0"/>
                <a:ea typeface="Garamond" charset="0"/>
                <a:cs typeface="Garamond" charset="0"/>
              </a:rPr>
              <a:t>2005-2011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800" i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800" i="1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The data was found to be clean and ready for immediate analysis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The analysis required multiple transformations, merging and reshaping of the multiple datasets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The analysis is done in R and code is available for further in-depth analysis/review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800" dirty="0">
              <a:latin typeface="Garamond" charset="0"/>
              <a:ea typeface="Garamond" charset="0"/>
              <a:cs typeface="Garamond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800" i="1" dirty="0">
              <a:latin typeface="Garamond" charset="0"/>
              <a:ea typeface="Garamond" charset="0"/>
              <a:cs typeface="Garamond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800" i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Order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80655"/>
            <a:ext cx="5438899" cy="5127171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Pattern in a customer’s f</a:t>
            </a: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irst order</a:t>
            </a:r>
            <a:endParaRPr lang="en-US" sz="2200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8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3.32% of the customers placed their first order on the same date as joining date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The balance 16.68% customers took time to place their first 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This further drill down is shown in the plot on the right hand side: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For a customer who is already on the OMS, the first order will be placed within the first 10 days</a:t>
            </a:r>
            <a:r>
              <a:rPr lang="en-US" sz="2000" baseline="30000" dirty="0" smtClean="0">
                <a:latin typeface="Garamond" charset="0"/>
                <a:ea typeface="Garamond" charset="0"/>
                <a:cs typeface="Garamond" charset="0"/>
              </a:rPr>
              <a:t>*</a:t>
            </a:r>
            <a:endParaRPr lang="en-US" baseline="300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4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400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400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400" baseline="30000" dirty="0" smtClean="0">
                <a:latin typeface="Garamond" charset="0"/>
                <a:ea typeface="Garamond" charset="0"/>
                <a:cs typeface="Garamond" charset="0"/>
              </a:rPr>
              <a:t>*</a:t>
            </a:r>
            <a:r>
              <a:rPr 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This covers the 19 customers in OMS who haven’t yet placed any order. They can be expected to place the order within 10 of joining with a probability of 100%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91" y="519875"/>
            <a:ext cx="5774261" cy="2959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96" b="2022"/>
          <a:stretch/>
        </p:blipFill>
        <p:spPr>
          <a:xfrm>
            <a:off x="5956346" y="3515094"/>
            <a:ext cx="5900706" cy="27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Order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80655"/>
            <a:ext cx="5438899" cy="5127171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Pattern in a returning customer’s second</a:t>
            </a: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2200" b="1" dirty="0">
                <a:latin typeface="Garamond" charset="0"/>
                <a:ea typeface="Garamond" charset="0"/>
                <a:cs typeface="Garamond" charset="0"/>
              </a:rPr>
              <a:t>o</a:t>
            </a: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rder</a:t>
            </a:r>
            <a:endParaRPr lang="en-US" sz="2200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From page 18, 29.09% of customer’s returned for a second 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9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Most of them returned after 360 days from the date of their first order. This split of when the customer’s returned is shown on the right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b="1" dirty="0">
                <a:latin typeface="Garamond" charset="0"/>
                <a:ea typeface="Garamond" charset="0"/>
                <a:cs typeface="Garamond" charset="0"/>
              </a:rPr>
              <a:t>Pattern in a returning customer’s </a:t>
            </a: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third </a:t>
            </a:r>
            <a:r>
              <a:rPr lang="en-US" sz="2200" b="1" dirty="0">
                <a:latin typeface="Garamond" charset="0"/>
                <a:ea typeface="Garamond" charset="0"/>
                <a:cs typeface="Garamond" charset="0"/>
              </a:rPr>
              <a:t>order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>
                <a:latin typeface="Garamond" charset="0"/>
                <a:ea typeface="Garamond" charset="0"/>
                <a:cs typeface="Garamond" charset="0"/>
              </a:rPr>
              <a:t>From page 18, </a:t>
            </a: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7.05% </a:t>
            </a:r>
            <a:r>
              <a:rPr lang="en-US" sz="1900" dirty="0">
                <a:latin typeface="Garamond" charset="0"/>
                <a:ea typeface="Garamond" charset="0"/>
                <a:cs typeface="Garamond" charset="0"/>
              </a:rPr>
              <a:t>of customer’s returned for </a:t>
            </a: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even a third </a:t>
            </a:r>
            <a:r>
              <a:rPr lang="en-US" sz="1900" dirty="0">
                <a:latin typeface="Garamond" charset="0"/>
                <a:ea typeface="Garamond" charset="0"/>
                <a:cs typeface="Garamond" charset="0"/>
              </a:rPr>
              <a:t>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9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Similar to the pattern above, most </a:t>
            </a:r>
            <a:r>
              <a:rPr lang="en-US" sz="1900" dirty="0">
                <a:latin typeface="Garamond" charset="0"/>
                <a:ea typeface="Garamond" charset="0"/>
                <a:cs typeface="Garamond" charset="0"/>
              </a:rPr>
              <a:t>of them returned after 360 days from the date of their </a:t>
            </a: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second </a:t>
            </a:r>
            <a:r>
              <a:rPr lang="en-US" sz="1900" dirty="0">
                <a:latin typeface="Garamond" charset="0"/>
                <a:ea typeface="Garamond" charset="0"/>
                <a:cs typeface="Garamond" charset="0"/>
              </a:rPr>
              <a:t>order. This split of when the customer’s returned is shown on the right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513" b="2483"/>
          <a:stretch/>
        </p:blipFill>
        <p:spPr>
          <a:xfrm>
            <a:off x="5845265" y="700645"/>
            <a:ext cx="6019285" cy="2731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777" b="2220"/>
          <a:stretch/>
        </p:blipFill>
        <p:spPr>
          <a:xfrm>
            <a:off x="5845264" y="3494966"/>
            <a:ext cx="6019285" cy="27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01" y="0"/>
            <a:ext cx="7565175" cy="868680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 Customer Insights</a:t>
            </a:r>
          </a:p>
          <a:p>
            <a:endParaRPr lang="en-US" sz="2800" dirty="0"/>
          </a:p>
          <a:p>
            <a:r>
              <a:rPr lang="en-US" sz="2800" dirty="0" smtClean="0"/>
              <a:t> Marketing Insights</a:t>
            </a:r>
          </a:p>
          <a:p>
            <a:endParaRPr lang="en-US" sz="2800" dirty="0"/>
          </a:p>
          <a:p>
            <a:r>
              <a:rPr lang="en-US" sz="2800" dirty="0" smtClean="0"/>
              <a:t> Product Insights</a:t>
            </a:r>
          </a:p>
          <a:p>
            <a:endParaRPr lang="en-US" sz="2800" dirty="0"/>
          </a:p>
          <a:p>
            <a:r>
              <a:rPr lang="en-US" sz="2800" dirty="0" smtClean="0"/>
              <a:t> Customer Order Insights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880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Insights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273866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Insights on/ about customers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Customer base growth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Geographical Reach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Acquisition Pattern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307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5141179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Customer growth since 2005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Smooth growth in customer base since 2005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Current customer base (end of 2011) = 62,999</a:t>
            </a:r>
            <a:endParaRPr lang="is-I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Customer acquired each year since 2005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New customers each year grew consistently since 2005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There was a small dip in 2008 but we did recover pretty well</a:t>
            </a: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08"/>
          <a:stretch/>
        </p:blipFill>
        <p:spPr>
          <a:xfrm>
            <a:off x="5985163" y="3571427"/>
            <a:ext cx="5759531" cy="2651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2" y="657078"/>
            <a:ext cx="5759531" cy="2722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Insights (cont..)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8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Customer Insights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5533902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b="1" dirty="0" smtClean="0">
                <a:latin typeface="Garamond" charset="0"/>
                <a:ea typeface="Garamond" charset="0"/>
                <a:cs typeface="Garamond" charset="0"/>
              </a:rPr>
              <a:t>Customer acquisition yearly pattern</a:t>
            </a:r>
            <a:endParaRPr lang="is-IS" b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Dec and Jan months are clearly off-season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Further drill down shows that abnormal number of customers join on Feb 28th of every year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b="1" dirty="0" smtClean="0">
                <a:latin typeface="Garamond" charset="0"/>
                <a:ea typeface="Garamond" charset="0"/>
                <a:cs typeface="Garamond" charset="0"/>
              </a:rPr>
              <a:t>Customers in OMS who have’t purchased yet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We have 19 customers in our Order management System who havenot ordered a product yet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All 19 customers have joined on or after Dec 23rd, 2011 - last 1 week of the period in analysis</a:t>
            </a:r>
            <a:endParaRPr lang="is-I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956" y="956121"/>
            <a:ext cx="5789739" cy="27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11257808" cy="5127171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Duplicate customers in the OMS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Number of Customers = 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62,999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However, number of unique email I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d</a:t>
            </a:r>
            <a:r>
              <a:rPr lang="is-IS" dirty="0">
                <a:latin typeface="Garamond" charset="0"/>
                <a:ea typeface="Garamond" charset="0"/>
                <a:cs typeface="Garamond" charset="0"/>
              </a:rPr>
              <a:t>s   = 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62,449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This indicates a possibility of 550 duplicate customers in the order management system and an improvement opportunity of the OMS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b="1" dirty="0" smtClean="0">
                <a:latin typeface="Garamond" charset="0"/>
                <a:ea typeface="Garamond" charset="0"/>
                <a:cs typeface="Garamond" charset="0"/>
              </a:rPr>
              <a:t>Geographical Reach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Customer base is spread around 33 Countries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93.83% of customers are located in Cananda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5.22% of customers are from US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0.95% of customers from other (including unknown)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i="1" dirty="0" smtClean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Insights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5"/>
            <a:ext cx="9052560" cy="133324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Channel-wise marketing spend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Channel-wise marketing customers acquired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Cost to acquire each customers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Economics on marketing spend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597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Marketing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4589609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Marketing spend since 2005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Untill recently, highest allocation/ spending has been towards Subscriber Sales show as a marketing channel</a:t>
            </a: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Only in 2011, the spend on Adwords2 and Adwords1was higher than that on Subscriber Sales Show</a:t>
            </a: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2" t="731" r="642" b="1086"/>
          <a:stretch/>
        </p:blipFill>
        <p:spPr>
          <a:xfrm>
            <a:off x="5016033" y="869867"/>
            <a:ext cx="6980910" cy="51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2661</TotalTime>
  <Words>1152</Words>
  <Application>Microsoft Macintosh PowerPoint</Application>
  <PresentationFormat>Widescreen</PresentationFormat>
  <Paragraphs>254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Garamond</vt:lpstr>
      <vt:lpstr>Rockwell</vt:lpstr>
      <vt:lpstr>Rockwell Condensed</vt:lpstr>
      <vt:lpstr>Rockwell Extra Bold</vt:lpstr>
      <vt:lpstr>Wingdings</vt:lpstr>
      <vt:lpstr>Arial</vt:lpstr>
      <vt:lpstr>Wood Type</vt:lpstr>
      <vt:lpstr>Kampong  Ecommerce Data Analytics</vt:lpstr>
      <vt:lpstr>Data Sources for analysis</vt:lpstr>
      <vt:lpstr>Contents</vt:lpstr>
      <vt:lpstr>Customer Insights</vt:lpstr>
      <vt:lpstr>Customer Insights (cont..)</vt:lpstr>
      <vt:lpstr>Customer Insights (cont..)</vt:lpstr>
      <vt:lpstr>Customer Insights</vt:lpstr>
      <vt:lpstr>Marketing Insights</vt:lpstr>
      <vt:lpstr>Marketing Insights</vt:lpstr>
      <vt:lpstr>Marketing Insights (cont..)</vt:lpstr>
      <vt:lpstr>Marketing Insights (cont..)</vt:lpstr>
      <vt:lpstr>Marketing Insights (cont..)</vt:lpstr>
      <vt:lpstr>Product Insights</vt:lpstr>
      <vt:lpstr>Product Insights</vt:lpstr>
      <vt:lpstr>Product Insights</vt:lpstr>
      <vt:lpstr>Product Insights</vt:lpstr>
      <vt:lpstr>Customer order Insights</vt:lpstr>
      <vt:lpstr>Customer Order Insights</vt:lpstr>
      <vt:lpstr>Customer Order Insights</vt:lpstr>
      <vt:lpstr>Customer Order Insights</vt:lpstr>
      <vt:lpstr>Customer Order Insights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 Kamath</dc:creator>
  <cp:lastModifiedBy>Avi Kamath</cp:lastModifiedBy>
  <cp:revision>37</cp:revision>
  <dcterms:created xsi:type="dcterms:W3CDTF">2017-02-05T08:31:11Z</dcterms:created>
  <dcterms:modified xsi:type="dcterms:W3CDTF">2017-02-07T06:08:02Z</dcterms:modified>
</cp:coreProperties>
</file>